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e8dc1b42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e8dc1b42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e82b86f5c5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e82b86f5c5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e82b86f5c5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e82b86f5c5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e8dc1b42b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e8dc1b42b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e82b86f5c5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e82b86f5c5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e82b86f5c5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e82b86f5c5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f32c04d7d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f32c04d7d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f32c04d7d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f32c04d7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02aacf6e6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02aacf6e6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e82b86f5c5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e82b86f5c5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04480324a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04480324a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e82b86f5c5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e82b86f5c5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e82b86f5c5_0_9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e82b86f5c5_0_9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02aacf6e6b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02aacf6e6b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e82b86f5c5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e82b86f5c5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03cb1a79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03cb1a79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tusla.ie/services/educational-welfare-services/scp/" TargetMode="External"/><Relationship Id="rId4" Type="http://schemas.openxmlformats.org/officeDocument/2006/relationships/hyperlink" Target="http://www.oide.i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824000" y="1613825"/>
            <a:ext cx="4703400" cy="1872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FF0000"/>
                </a:solidFill>
              </a:rPr>
              <a:t>DEIS</a:t>
            </a:r>
            <a:endParaRPr>
              <a:solidFill>
                <a:srgbClr val="FF0000"/>
              </a:solidFill>
            </a:endParaRPr>
          </a:p>
        </p:txBody>
      </p:sp>
      <p:sp>
        <p:nvSpPr>
          <p:cNvPr id="55" name="Google Shape;55;p13"/>
          <p:cNvSpPr txBox="1"/>
          <p:nvPr>
            <p:ph idx="1" type="subTitle"/>
          </p:nvPr>
        </p:nvSpPr>
        <p:spPr>
          <a:xfrm>
            <a:off x="824000" y="3596300"/>
            <a:ext cx="4810800" cy="695400"/>
          </a:xfrm>
          <a:prstGeom prst="rect">
            <a:avLst/>
          </a:prstGeom>
        </p:spPr>
        <p:txBody>
          <a:bodyPr anchorCtr="0" anchor="t" bIns="91425" lIns="91425" spcFirstLastPara="1" rIns="91425" wrap="square" tIns="91425">
            <a:normAutofit/>
          </a:bodyPr>
          <a:lstStyle/>
          <a:p>
            <a:pPr indent="0" lvl="0" marL="0" rtl="0" algn="ctr">
              <a:lnSpc>
                <a:spcPct val="80000"/>
              </a:lnSpc>
              <a:spcBef>
                <a:spcPts val="0"/>
              </a:spcBef>
              <a:spcAft>
                <a:spcPts val="0"/>
              </a:spcAft>
              <a:buSzPts val="935"/>
              <a:buNone/>
            </a:pPr>
            <a:r>
              <a:rPr lang="en" sz="1840"/>
              <a:t>Delivering Equality of Opportunity in Schools</a:t>
            </a:r>
            <a:endParaRPr sz="1840"/>
          </a:p>
        </p:txBody>
      </p:sp>
      <p:pic>
        <p:nvPicPr>
          <p:cNvPr id="56" name="Google Shape;56;p13"/>
          <p:cNvPicPr preferRelativeResize="0"/>
          <p:nvPr/>
        </p:nvPicPr>
        <p:blipFill>
          <a:blip r:embed="rId3">
            <a:alphaModFix/>
          </a:blip>
          <a:stretch>
            <a:fillRect/>
          </a:stretch>
        </p:blipFill>
        <p:spPr>
          <a:xfrm>
            <a:off x="7146325" y="270966"/>
            <a:ext cx="1609775" cy="170948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Today’s Focus</a:t>
            </a:r>
            <a:endParaRPr>
              <a:highlight>
                <a:srgbClr val="FF0000"/>
              </a:highlight>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74650" lvl="0" marL="457200" rtl="0" algn="l">
              <a:spcBef>
                <a:spcPts val="0"/>
              </a:spcBef>
              <a:spcAft>
                <a:spcPts val="0"/>
              </a:spcAft>
              <a:buSzPts val="2300"/>
              <a:buChar char="❖"/>
            </a:pPr>
            <a:r>
              <a:rPr b="1" lang="en" sz="2300"/>
              <a:t>What is DEIS and why is it so important?</a:t>
            </a:r>
            <a:endParaRPr b="1" sz="2300"/>
          </a:p>
          <a:p>
            <a:pPr indent="-374650" lvl="0" marL="457200" rtl="0" algn="l">
              <a:spcBef>
                <a:spcPts val="0"/>
              </a:spcBef>
              <a:spcAft>
                <a:spcPts val="0"/>
              </a:spcAft>
              <a:buSzPts val="2300"/>
              <a:buChar char="❖"/>
            </a:pPr>
            <a:r>
              <a:rPr b="1" lang="en" sz="2300"/>
              <a:t>Whats the St Pauls Context?</a:t>
            </a:r>
            <a:endParaRPr b="1" sz="2300"/>
          </a:p>
          <a:p>
            <a:pPr indent="-374650" lvl="0" marL="457200" rtl="0" algn="l">
              <a:spcBef>
                <a:spcPts val="0"/>
              </a:spcBef>
              <a:spcAft>
                <a:spcPts val="0"/>
              </a:spcAft>
              <a:buSzPts val="2300"/>
              <a:buChar char="❖"/>
            </a:pPr>
            <a:r>
              <a:rPr b="1" lang="en" sz="2300"/>
              <a:t>Outline the next steps for creating the new DEIS plan 2024-2027.</a:t>
            </a:r>
            <a:endParaRPr b="1" sz="23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2">
                                            <p:txEl>
                                              <p:pRg end="0" st="0"/>
                                            </p:txEl>
                                          </p:spTgt>
                                        </p:tgtEl>
                                        <p:attrNameLst>
                                          <p:attrName>style.visibility</p:attrName>
                                        </p:attrNameLst>
                                      </p:cBhvr>
                                      <p:to>
                                        <p:strVal val="visible"/>
                                      </p:to>
                                    </p:set>
                                    <p:anim calcmode="lin" valueType="num">
                                      <p:cBhvr additive="base">
                                        <p:cTn dur="1000"/>
                                        <p:tgtEl>
                                          <p:spTgt spid="6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2">
                                            <p:txEl>
                                              <p:pRg end="1" st="1"/>
                                            </p:txEl>
                                          </p:spTgt>
                                        </p:tgtEl>
                                        <p:attrNameLst>
                                          <p:attrName>style.visibility</p:attrName>
                                        </p:attrNameLst>
                                      </p:cBhvr>
                                      <p:to>
                                        <p:strVal val="visible"/>
                                      </p:to>
                                    </p:set>
                                    <p:anim calcmode="lin" valueType="num">
                                      <p:cBhvr additive="base">
                                        <p:cTn dur="1000"/>
                                        <p:tgtEl>
                                          <p:spTgt spid="62">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2">
                                            <p:txEl>
                                              <p:pRg end="2" st="2"/>
                                            </p:txEl>
                                          </p:spTgt>
                                        </p:tgtEl>
                                        <p:attrNameLst>
                                          <p:attrName>style.visibility</p:attrName>
                                        </p:attrNameLst>
                                      </p:cBhvr>
                                      <p:to>
                                        <p:strVal val="visible"/>
                                      </p:to>
                                    </p:set>
                                    <p:anim calcmode="lin" valueType="num">
                                      <p:cBhvr additive="base">
                                        <p:cTn dur="1000"/>
                                        <p:tgtEl>
                                          <p:spTgt spid="62">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F0000"/>
                </a:solidFill>
              </a:rPr>
              <a:t>DEIS?</a:t>
            </a:r>
            <a:endParaRPr>
              <a:solidFill>
                <a:srgbClr val="FF0000"/>
              </a:solidFill>
            </a:endParaRPr>
          </a:p>
        </p:txBody>
      </p:sp>
      <p:sp>
        <p:nvSpPr>
          <p:cNvPr id="68" name="Google Shape;68;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marR="1643239" rtl="0" algn="l">
              <a:lnSpc>
                <a:spcPct val="100000"/>
              </a:lnSpc>
              <a:spcBef>
                <a:spcPts val="458"/>
              </a:spcBef>
              <a:spcAft>
                <a:spcPts val="0"/>
              </a:spcAft>
              <a:buNone/>
            </a:pPr>
            <a:r>
              <a:rPr lang="en" sz="2400">
                <a:solidFill>
                  <a:schemeClr val="dk1"/>
                </a:solidFill>
                <a:latin typeface="Calibri"/>
                <a:ea typeface="Calibri"/>
                <a:cs typeface="Calibri"/>
                <a:sym typeface="Calibri"/>
              </a:rPr>
              <a:t>DEIS is aimed at addressing the needs of children and young people from disadvantaged communities </a:t>
            </a:r>
            <a:endParaRPr sz="2400">
              <a:solidFill>
                <a:schemeClr val="dk1"/>
              </a:solidFill>
              <a:latin typeface="Calibri"/>
              <a:ea typeface="Calibri"/>
              <a:cs typeface="Calibri"/>
              <a:sym typeface="Calibri"/>
            </a:endParaRPr>
          </a:p>
          <a:p>
            <a:pPr indent="0" lvl="0" marL="0" marR="1643239" rtl="0" algn="l">
              <a:lnSpc>
                <a:spcPct val="100000"/>
              </a:lnSpc>
              <a:spcBef>
                <a:spcPts val="458"/>
              </a:spcBef>
              <a:spcAft>
                <a:spcPts val="0"/>
              </a:spcAft>
              <a:buNone/>
            </a:pPr>
            <a:r>
              <a:t/>
            </a:r>
            <a:endParaRPr sz="2400">
              <a:solidFill>
                <a:schemeClr val="dk1"/>
              </a:solidFill>
              <a:latin typeface="Calibri"/>
              <a:ea typeface="Calibri"/>
              <a:cs typeface="Calibri"/>
              <a:sym typeface="Calibri"/>
            </a:endParaRPr>
          </a:p>
          <a:p>
            <a:pPr indent="0" lvl="0" marL="0" marR="1643239" rtl="0" algn="l">
              <a:lnSpc>
                <a:spcPct val="100000"/>
              </a:lnSpc>
              <a:spcBef>
                <a:spcPts val="458"/>
              </a:spcBef>
              <a:spcAft>
                <a:spcPts val="0"/>
              </a:spcAft>
              <a:buNone/>
            </a:pPr>
            <a:r>
              <a:rPr lang="en" sz="2400">
                <a:solidFill>
                  <a:schemeClr val="dk1"/>
                </a:solidFill>
                <a:latin typeface="Calibri"/>
                <a:ea typeface="Calibri"/>
                <a:cs typeface="Calibri"/>
                <a:sym typeface="Calibri"/>
              </a:rPr>
              <a:t>(Delivering Equality of Opportunity in Schools, 2005)</a:t>
            </a:r>
            <a:endParaRPr sz="2400">
              <a:solidFill>
                <a:schemeClr val="dk1"/>
              </a:solidFill>
              <a:latin typeface="Calibri"/>
              <a:ea typeface="Calibri"/>
              <a:cs typeface="Calibri"/>
              <a:sym typeface="Calibri"/>
            </a:endParaRPr>
          </a:p>
          <a:p>
            <a:pPr indent="0" lvl="0" marL="0" rtl="0" algn="l">
              <a:spcBef>
                <a:spcPts val="0"/>
              </a:spcBef>
              <a:spcAft>
                <a:spcPts val="1200"/>
              </a:spcAft>
              <a:buNone/>
            </a:pPr>
            <a:r>
              <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8"/>
                                        </p:tgtEl>
                                        <p:attrNameLst>
                                          <p:attrName>style.visibility</p:attrName>
                                        </p:attrNameLst>
                                      </p:cBhvr>
                                      <p:to>
                                        <p:strVal val="visible"/>
                                      </p:to>
                                    </p:set>
                                    <p:anim calcmode="lin" valueType="num">
                                      <p:cBhvr additive="base">
                                        <p:cTn dur="1000"/>
                                        <p:tgtEl>
                                          <p:spTgt spid="6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102375" y="4051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F0000"/>
                </a:solidFill>
              </a:rPr>
              <a:t>Some of the resources for DEIS Schools</a:t>
            </a:r>
            <a:endParaRPr>
              <a:solidFill>
                <a:srgbClr val="FF0000"/>
              </a:solidFill>
            </a:endParaRPr>
          </a:p>
        </p:txBody>
      </p:sp>
      <p:sp>
        <p:nvSpPr>
          <p:cNvPr id="74" name="Google Shape;74;p16"/>
          <p:cNvSpPr txBox="1"/>
          <p:nvPr>
            <p:ph idx="1" type="body"/>
          </p:nvPr>
        </p:nvSpPr>
        <p:spPr>
          <a:xfrm>
            <a:off x="311700" y="1152475"/>
            <a:ext cx="8520600" cy="3720300"/>
          </a:xfrm>
          <a:prstGeom prst="rect">
            <a:avLst/>
          </a:prstGeom>
        </p:spPr>
        <p:txBody>
          <a:bodyPr anchorCtr="0" anchor="t" bIns="91425" lIns="91425" spcFirstLastPara="1" rIns="91425" wrap="square" tIns="91425">
            <a:normAutofit fontScale="92500" lnSpcReduction="20000"/>
          </a:bodyPr>
          <a:lstStyle/>
          <a:p>
            <a:pPr indent="-346075" lvl="0" marL="457200" rtl="0" algn="l">
              <a:spcBef>
                <a:spcPts val="0"/>
              </a:spcBef>
              <a:spcAft>
                <a:spcPts val="0"/>
              </a:spcAft>
              <a:buSzPct val="100000"/>
              <a:buChar char="❖"/>
            </a:pPr>
            <a:r>
              <a:rPr lang="en" sz="2000">
                <a:solidFill>
                  <a:schemeClr val="dk1"/>
                </a:solidFill>
              </a:rPr>
              <a:t>Additional grant aid based on level of disadvantage.</a:t>
            </a:r>
            <a:endParaRPr sz="2000">
              <a:solidFill>
                <a:schemeClr val="dk1"/>
              </a:solidFill>
            </a:endParaRPr>
          </a:p>
          <a:p>
            <a:pPr indent="-346075" lvl="0" marL="457200" rtl="0" algn="l">
              <a:spcBef>
                <a:spcPts val="0"/>
              </a:spcBef>
              <a:spcAft>
                <a:spcPts val="0"/>
              </a:spcAft>
              <a:buClr>
                <a:schemeClr val="dk1"/>
              </a:buClr>
              <a:buSzPct val="100000"/>
              <a:buChar char="❖"/>
            </a:pPr>
            <a:r>
              <a:rPr lang="en" sz="2000">
                <a:solidFill>
                  <a:schemeClr val="dk1"/>
                </a:solidFill>
              </a:rPr>
              <a:t>Enhanced guidance allocation </a:t>
            </a:r>
            <a:endParaRPr sz="2000">
              <a:solidFill>
                <a:schemeClr val="dk1"/>
              </a:solidFill>
            </a:endParaRPr>
          </a:p>
          <a:p>
            <a:pPr indent="-346075" lvl="0" marL="457200" rtl="0" algn="l">
              <a:spcBef>
                <a:spcPts val="0"/>
              </a:spcBef>
              <a:spcAft>
                <a:spcPts val="0"/>
              </a:spcAft>
              <a:buClr>
                <a:schemeClr val="dk1"/>
              </a:buClr>
              <a:buSzPct val="100000"/>
              <a:buChar char="❖"/>
            </a:pPr>
            <a:r>
              <a:rPr lang="en" sz="2000">
                <a:solidFill>
                  <a:schemeClr val="dk1"/>
                </a:solidFill>
              </a:rPr>
              <a:t>Enhanced rate of funding under School Books Grant Scheme and other grants </a:t>
            </a:r>
            <a:endParaRPr sz="2000">
              <a:solidFill>
                <a:schemeClr val="dk1"/>
              </a:solidFill>
            </a:endParaRPr>
          </a:p>
          <a:p>
            <a:pPr indent="-346075" lvl="0" marL="457200" rtl="0" algn="l">
              <a:spcBef>
                <a:spcPts val="0"/>
              </a:spcBef>
              <a:spcAft>
                <a:spcPts val="0"/>
              </a:spcAft>
              <a:buClr>
                <a:schemeClr val="dk1"/>
              </a:buClr>
              <a:buSzPct val="100000"/>
              <a:buChar char="❖"/>
            </a:pPr>
            <a:r>
              <a:rPr lang="en" sz="2000">
                <a:solidFill>
                  <a:schemeClr val="dk1"/>
                </a:solidFill>
              </a:rPr>
              <a:t>Access to Home School Community Liaison (HSCL) services.</a:t>
            </a:r>
            <a:endParaRPr sz="2000">
              <a:solidFill>
                <a:schemeClr val="dk1"/>
              </a:solidFill>
            </a:endParaRPr>
          </a:p>
          <a:p>
            <a:pPr indent="-346075" lvl="0" marL="457200" rtl="0" algn="l">
              <a:spcBef>
                <a:spcPts val="0"/>
              </a:spcBef>
              <a:spcAft>
                <a:spcPts val="0"/>
              </a:spcAft>
              <a:buClr>
                <a:schemeClr val="dk1"/>
              </a:buClr>
              <a:buSzPct val="100000"/>
              <a:buChar char="❖"/>
            </a:pPr>
            <a:r>
              <a:rPr lang="en" sz="2000">
                <a:solidFill>
                  <a:schemeClr val="dk1"/>
                </a:solidFill>
              </a:rPr>
              <a:t>Access to range of supports under </a:t>
            </a:r>
            <a:r>
              <a:rPr lang="en" sz="2000" u="sng">
                <a:solidFill>
                  <a:schemeClr val="dk1"/>
                </a:solidFill>
                <a:hlinkClick r:id="rId3">
                  <a:extLst>
                    <a:ext uri="{A12FA001-AC4F-418D-AE19-62706E023703}">
                      <ahyp:hlinkClr val="tx"/>
                    </a:ext>
                  </a:extLst>
                </a:hlinkClick>
              </a:rPr>
              <a:t>School Completion Programme</a:t>
            </a:r>
            <a:endParaRPr sz="2000" u="sng">
              <a:solidFill>
                <a:schemeClr val="dk1"/>
              </a:solidFill>
            </a:endParaRPr>
          </a:p>
          <a:p>
            <a:pPr indent="-346075" lvl="0" marL="457200" rtl="0" algn="l">
              <a:spcBef>
                <a:spcPts val="0"/>
              </a:spcBef>
              <a:spcAft>
                <a:spcPts val="0"/>
              </a:spcAft>
              <a:buClr>
                <a:schemeClr val="dk1"/>
              </a:buClr>
              <a:buSzPct val="100000"/>
              <a:buChar char="❖"/>
            </a:pPr>
            <a:r>
              <a:rPr lang="en" sz="2000" u="sng">
                <a:solidFill>
                  <a:schemeClr val="dk1"/>
                </a:solidFill>
              </a:rPr>
              <a:t>Access to BfL teacher</a:t>
            </a:r>
            <a:endParaRPr sz="2000" u="sng">
              <a:solidFill>
                <a:schemeClr val="dk1"/>
              </a:solidFill>
            </a:endParaRPr>
          </a:p>
          <a:p>
            <a:pPr indent="-346075" lvl="0" marL="457200" rtl="0" algn="l">
              <a:spcBef>
                <a:spcPts val="0"/>
              </a:spcBef>
              <a:spcAft>
                <a:spcPts val="0"/>
              </a:spcAft>
              <a:buClr>
                <a:schemeClr val="dk1"/>
              </a:buClr>
              <a:buSzPct val="100000"/>
              <a:buChar char="❖"/>
            </a:pPr>
            <a:r>
              <a:rPr lang="en" sz="2000">
                <a:solidFill>
                  <a:schemeClr val="dk1"/>
                </a:solidFill>
              </a:rPr>
              <a:t>Access to planning supports</a:t>
            </a:r>
            <a:endParaRPr sz="2000">
              <a:solidFill>
                <a:schemeClr val="dk1"/>
              </a:solidFill>
            </a:endParaRPr>
          </a:p>
          <a:p>
            <a:pPr indent="-346075" lvl="0" marL="457200" rtl="0" algn="l">
              <a:spcBef>
                <a:spcPts val="0"/>
              </a:spcBef>
              <a:spcAft>
                <a:spcPts val="0"/>
              </a:spcAft>
              <a:buClr>
                <a:schemeClr val="dk1"/>
              </a:buClr>
              <a:buSzPct val="100000"/>
              <a:buChar char="❖"/>
            </a:pPr>
            <a:r>
              <a:rPr lang="en" sz="2000">
                <a:solidFill>
                  <a:schemeClr val="dk1"/>
                </a:solidFill>
              </a:rPr>
              <a:t>Access to a range of professional development supports through Oide, the new integrated support service for teachers and school leaders (formerly PDST, CSL, JCT and NIPT). </a:t>
            </a:r>
            <a:r>
              <a:rPr lang="en" sz="2000" u="sng">
                <a:solidFill>
                  <a:schemeClr val="dk1"/>
                </a:solidFill>
                <a:hlinkClick r:id="rId4">
                  <a:extLst>
                    <a:ext uri="{A12FA001-AC4F-418D-AE19-62706E023703}">
                      <ahyp:hlinkClr val="tx"/>
                    </a:ext>
                  </a:extLst>
                </a:hlinkClick>
              </a:rPr>
              <a:t>www.oide.ie</a:t>
            </a:r>
            <a:endParaRPr sz="2000" u="sng">
              <a:solidFill>
                <a:schemeClr val="dk1"/>
              </a:solidFill>
            </a:endParaRPr>
          </a:p>
          <a:p>
            <a:pPr indent="0" lvl="0" marL="0" rtl="0" algn="l">
              <a:spcBef>
                <a:spcPts val="800"/>
              </a:spcBef>
              <a:spcAft>
                <a:spcPts val="1200"/>
              </a:spcAft>
              <a:buNone/>
            </a:pPr>
            <a: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
                                            <p:txEl>
                                              <p:pRg end="0" st="0"/>
                                            </p:txEl>
                                          </p:spTgt>
                                        </p:tgtEl>
                                        <p:attrNameLst>
                                          <p:attrName>style.visibility</p:attrName>
                                        </p:attrNameLst>
                                      </p:cBhvr>
                                      <p:to>
                                        <p:strVal val="visible"/>
                                      </p:to>
                                    </p:set>
                                    <p:anim calcmode="lin" valueType="num">
                                      <p:cBhvr additive="base">
                                        <p:cTn dur="1000"/>
                                        <p:tgtEl>
                                          <p:spTgt spid="74">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
                                            <p:txEl>
                                              <p:pRg end="1" st="1"/>
                                            </p:txEl>
                                          </p:spTgt>
                                        </p:tgtEl>
                                        <p:attrNameLst>
                                          <p:attrName>style.visibility</p:attrName>
                                        </p:attrNameLst>
                                      </p:cBhvr>
                                      <p:to>
                                        <p:strVal val="visible"/>
                                      </p:to>
                                    </p:set>
                                    <p:anim calcmode="lin" valueType="num">
                                      <p:cBhvr additive="base">
                                        <p:cTn dur="1000"/>
                                        <p:tgtEl>
                                          <p:spTgt spid="74">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
                                            <p:txEl>
                                              <p:pRg end="2" st="2"/>
                                            </p:txEl>
                                          </p:spTgt>
                                        </p:tgtEl>
                                        <p:attrNameLst>
                                          <p:attrName>style.visibility</p:attrName>
                                        </p:attrNameLst>
                                      </p:cBhvr>
                                      <p:to>
                                        <p:strVal val="visible"/>
                                      </p:to>
                                    </p:set>
                                    <p:anim calcmode="lin" valueType="num">
                                      <p:cBhvr additive="base">
                                        <p:cTn dur="1000"/>
                                        <p:tgtEl>
                                          <p:spTgt spid="74">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
                                            <p:txEl>
                                              <p:pRg end="3" st="3"/>
                                            </p:txEl>
                                          </p:spTgt>
                                        </p:tgtEl>
                                        <p:attrNameLst>
                                          <p:attrName>style.visibility</p:attrName>
                                        </p:attrNameLst>
                                      </p:cBhvr>
                                      <p:to>
                                        <p:strVal val="visible"/>
                                      </p:to>
                                    </p:set>
                                    <p:anim calcmode="lin" valueType="num">
                                      <p:cBhvr additive="base">
                                        <p:cTn dur="1000"/>
                                        <p:tgtEl>
                                          <p:spTgt spid="74">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
                                            <p:txEl>
                                              <p:pRg end="4" st="4"/>
                                            </p:txEl>
                                          </p:spTgt>
                                        </p:tgtEl>
                                        <p:attrNameLst>
                                          <p:attrName>style.visibility</p:attrName>
                                        </p:attrNameLst>
                                      </p:cBhvr>
                                      <p:to>
                                        <p:strVal val="visible"/>
                                      </p:to>
                                    </p:set>
                                    <p:anim calcmode="lin" valueType="num">
                                      <p:cBhvr additive="base">
                                        <p:cTn dur="1000"/>
                                        <p:tgtEl>
                                          <p:spTgt spid="74">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
                                            <p:txEl>
                                              <p:pRg end="5" st="5"/>
                                            </p:txEl>
                                          </p:spTgt>
                                        </p:tgtEl>
                                        <p:attrNameLst>
                                          <p:attrName>style.visibility</p:attrName>
                                        </p:attrNameLst>
                                      </p:cBhvr>
                                      <p:to>
                                        <p:strVal val="visible"/>
                                      </p:to>
                                    </p:set>
                                    <p:anim calcmode="lin" valueType="num">
                                      <p:cBhvr additive="base">
                                        <p:cTn dur="1000"/>
                                        <p:tgtEl>
                                          <p:spTgt spid="74">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
                                            <p:txEl>
                                              <p:pRg end="6" st="6"/>
                                            </p:txEl>
                                          </p:spTgt>
                                        </p:tgtEl>
                                        <p:attrNameLst>
                                          <p:attrName>style.visibility</p:attrName>
                                        </p:attrNameLst>
                                      </p:cBhvr>
                                      <p:to>
                                        <p:strVal val="visible"/>
                                      </p:to>
                                    </p:set>
                                    <p:anim calcmode="lin" valueType="num">
                                      <p:cBhvr additive="base">
                                        <p:cTn dur="1000"/>
                                        <p:tgtEl>
                                          <p:spTgt spid="74">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
                                            <p:txEl>
                                              <p:pRg end="7" st="7"/>
                                            </p:txEl>
                                          </p:spTgt>
                                        </p:tgtEl>
                                        <p:attrNameLst>
                                          <p:attrName>style.visibility</p:attrName>
                                        </p:attrNameLst>
                                      </p:cBhvr>
                                      <p:to>
                                        <p:strVal val="visible"/>
                                      </p:to>
                                    </p:set>
                                    <p:anim calcmode="lin" valueType="num">
                                      <p:cBhvr additive="base">
                                        <p:cTn dur="1000"/>
                                        <p:tgtEl>
                                          <p:spTgt spid="74">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
                                            <p:txEl>
                                              <p:pRg end="8" st="8"/>
                                            </p:txEl>
                                          </p:spTgt>
                                        </p:tgtEl>
                                        <p:attrNameLst>
                                          <p:attrName>style.visibility</p:attrName>
                                        </p:attrNameLst>
                                      </p:cBhvr>
                                      <p:to>
                                        <p:strVal val="visible"/>
                                      </p:to>
                                    </p:set>
                                    <p:anim calcmode="lin" valueType="num">
                                      <p:cBhvr additive="base">
                                        <p:cTn dur="1000"/>
                                        <p:tgtEl>
                                          <p:spTgt spid="74">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rot="-1033266">
            <a:off x="311738" y="386205"/>
            <a:ext cx="2807879" cy="755699"/>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highlight>
                  <a:srgbClr val="FF0000"/>
                </a:highlight>
              </a:rPr>
              <a:t>DEIS Plan 2017</a:t>
            </a:r>
            <a:endParaRPr>
              <a:highlight>
                <a:srgbClr val="FF0000"/>
              </a:highlight>
            </a:endParaRPr>
          </a:p>
        </p:txBody>
      </p:sp>
      <p:sp>
        <p:nvSpPr>
          <p:cNvPr id="80" name="Google Shape;80;p17"/>
          <p:cNvSpPr txBox="1"/>
          <p:nvPr>
            <p:ph idx="1" type="body"/>
          </p:nvPr>
        </p:nvSpPr>
        <p:spPr>
          <a:xfrm>
            <a:off x="1139025" y="2065600"/>
            <a:ext cx="3347700" cy="2654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1800"/>
              <a:t>The DEIS plan 2017 replaces the Action Plan launched in 2005 and sets out a vision for future intervention in the critical area of social inclusion. </a:t>
            </a:r>
            <a:endParaRPr b="1" sz="1800"/>
          </a:p>
        </p:txBody>
      </p:sp>
      <p:pic>
        <p:nvPicPr>
          <p:cNvPr id="81" name="Google Shape;81;p17"/>
          <p:cNvPicPr preferRelativeResize="0"/>
          <p:nvPr/>
        </p:nvPicPr>
        <p:blipFill>
          <a:blip r:embed="rId3">
            <a:alphaModFix/>
          </a:blip>
          <a:stretch>
            <a:fillRect/>
          </a:stretch>
        </p:blipFill>
        <p:spPr>
          <a:xfrm rot="1041071">
            <a:off x="5449175" y="502225"/>
            <a:ext cx="2808000" cy="396685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DEIS Action Planning for Improvement</a:t>
            </a:r>
            <a:endParaRPr>
              <a:highlight>
                <a:srgbClr val="FF0000"/>
              </a:highlight>
            </a:endParaRPr>
          </a:p>
        </p:txBody>
      </p:sp>
      <p:sp>
        <p:nvSpPr>
          <p:cNvPr id="87" name="Google Shape;87;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sz="1800"/>
              <a:t>The DEIS action plan requires post-primary DEIS schools to have </a:t>
            </a:r>
            <a:r>
              <a:rPr b="1" lang="en" sz="1800" u="sng"/>
              <a:t>three-year action plans for improvement…</a:t>
            </a:r>
            <a:endParaRPr b="1" sz="1800" u="sng"/>
          </a:p>
          <a:p>
            <a:pPr indent="-342900" lvl="0" marL="457200" rtl="0" algn="l">
              <a:spcBef>
                <a:spcPts val="0"/>
              </a:spcBef>
              <a:spcAft>
                <a:spcPts val="0"/>
              </a:spcAft>
              <a:buSzPts val="1800"/>
              <a:buChar char="❖"/>
            </a:pPr>
            <a:r>
              <a:rPr b="1" lang="en" sz="1800" u="sng"/>
              <a:t>A DEIS </a:t>
            </a:r>
            <a:r>
              <a:rPr b="1" lang="en" sz="1800" u="sng"/>
              <a:t>school</a:t>
            </a:r>
            <a:r>
              <a:rPr b="1" lang="en" sz="1800" u="sng"/>
              <a:t> action plan is its school improvement plan for the purposes of school </a:t>
            </a:r>
            <a:r>
              <a:rPr b="1" lang="en" sz="1800" u="sng"/>
              <a:t>self</a:t>
            </a:r>
            <a:r>
              <a:rPr b="1" lang="en" sz="1800" u="sng"/>
              <a:t>-evaluation</a:t>
            </a:r>
            <a:r>
              <a:rPr b="1" lang="en" sz="1800"/>
              <a:t>, and no additional or </a:t>
            </a:r>
            <a:r>
              <a:rPr b="1" lang="en" sz="1800"/>
              <a:t>separate</a:t>
            </a:r>
            <a:r>
              <a:rPr b="1" lang="en" sz="1800"/>
              <a:t> improvement plan is required. </a:t>
            </a:r>
            <a:endParaRPr b="1" sz="1800"/>
          </a:p>
          <a:p>
            <a:pPr indent="-342900" lvl="0" marL="457200" rtl="0" algn="l">
              <a:spcBef>
                <a:spcPts val="0"/>
              </a:spcBef>
              <a:spcAft>
                <a:spcPts val="0"/>
              </a:spcAft>
              <a:buSzPts val="1800"/>
              <a:buChar char="❖"/>
            </a:pPr>
            <a:r>
              <a:rPr b="1" lang="en"/>
              <a:t>The six step School Self evaluation Process remains the same.</a:t>
            </a:r>
            <a:endParaRPr b="1"/>
          </a:p>
          <a:p>
            <a:pPr indent="-342900" lvl="0" marL="457200" rtl="0" algn="l">
              <a:spcBef>
                <a:spcPts val="0"/>
              </a:spcBef>
              <a:spcAft>
                <a:spcPts val="0"/>
              </a:spcAft>
              <a:buSzPts val="1800"/>
              <a:buChar char="❖"/>
            </a:pPr>
            <a:r>
              <a:rPr b="1" lang="en" sz="1800" u="sng"/>
              <a:t>Teaching and learning</a:t>
            </a:r>
            <a:r>
              <a:rPr b="1" lang="en" sz="1800"/>
              <a:t> is the core activity of all schools, including DEIS schools.</a:t>
            </a:r>
            <a:endParaRPr b="1"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7">
                                            <p:txEl>
                                              <p:pRg end="0" st="0"/>
                                            </p:txEl>
                                          </p:spTgt>
                                        </p:tgtEl>
                                        <p:attrNameLst>
                                          <p:attrName>style.visibility</p:attrName>
                                        </p:attrNameLst>
                                      </p:cBhvr>
                                      <p:to>
                                        <p:strVal val="visible"/>
                                      </p:to>
                                    </p:set>
                                    <p:anim calcmode="lin" valueType="num">
                                      <p:cBhvr additive="base">
                                        <p:cTn dur="1000"/>
                                        <p:tgtEl>
                                          <p:spTgt spid="87">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7">
                                            <p:txEl>
                                              <p:pRg end="1" st="1"/>
                                            </p:txEl>
                                          </p:spTgt>
                                        </p:tgtEl>
                                        <p:attrNameLst>
                                          <p:attrName>style.visibility</p:attrName>
                                        </p:attrNameLst>
                                      </p:cBhvr>
                                      <p:to>
                                        <p:strVal val="visible"/>
                                      </p:to>
                                    </p:set>
                                    <p:anim calcmode="lin" valueType="num">
                                      <p:cBhvr additive="base">
                                        <p:cTn dur="1000"/>
                                        <p:tgtEl>
                                          <p:spTgt spid="87">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7">
                                            <p:txEl>
                                              <p:pRg end="2" st="2"/>
                                            </p:txEl>
                                          </p:spTgt>
                                        </p:tgtEl>
                                        <p:attrNameLst>
                                          <p:attrName>style.visibility</p:attrName>
                                        </p:attrNameLst>
                                      </p:cBhvr>
                                      <p:to>
                                        <p:strVal val="visible"/>
                                      </p:to>
                                    </p:set>
                                    <p:anim calcmode="lin" valueType="num">
                                      <p:cBhvr additive="base">
                                        <p:cTn dur="1000"/>
                                        <p:tgtEl>
                                          <p:spTgt spid="87">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7">
                                            <p:txEl>
                                              <p:pRg end="3" st="3"/>
                                            </p:txEl>
                                          </p:spTgt>
                                        </p:tgtEl>
                                        <p:attrNameLst>
                                          <p:attrName>style.visibility</p:attrName>
                                        </p:attrNameLst>
                                      </p:cBhvr>
                                      <p:to>
                                        <p:strVal val="visible"/>
                                      </p:to>
                                    </p:set>
                                    <p:anim calcmode="lin" valueType="num">
                                      <p:cBhvr additive="base">
                                        <p:cTn dur="1000"/>
                                        <p:tgtEl>
                                          <p:spTgt spid="87">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DEIS in St. Paul’s</a:t>
            </a:r>
            <a:r>
              <a:rPr lang="en"/>
              <a:t>	</a:t>
            </a:r>
            <a:endParaRPr/>
          </a:p>
        </p:txBody>
      </p:sp>
      <p:sp>
        <p:nvSpPr>
          <p:cNvPr id="93" name="Google Shape;93;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Awarded</a:t>
            </a:r>
            <a:r>
              <a:rPr b="1" lang="en"/>
              <a:t> DEIS status is 2007</a:t>
            </a:r>
            <a:endParaRPr b="1"/>
          </a:p>
          <a:p>
            <a:pPr indent="-342900" lvl="0" marL="457200" rtl="0" algn="l">
              <a:spcBef>
                <a:spcPts val="0"/>
              </a:spcBef>
              <a:spcAft>
                <a:spcPts val="0"/>
              </a:spcAft>
              <a:buSzPts val="1800"/>
              <a:buChar char="❖"/>
            </a:pPr>
            <a:r>
              <a:rPr b="1" lang="en"/>
              <a:t>Evaluation for Action Planning in DEIS schools carried out in 2023</a:t>
            </a:r>
            <a:endParaRPr b="1"/>
          </a:p>
          <a:p>
            <a:pPr indent="-342900" lvl="0" marL="457200" rtl="0" algn="l">
              <a:spcBef>
                <a:spcPts val="0"/>
              </a:spcBef>
              <a:spcAft>
                <a:spcPts val="0"/>
              </a:spcAft>
              <a:buSzPts val="1800"/>
              <a:buChar char="❖"/>
            </a:pPr>
            <a:r>
              <a:rPr b="1" lang="en"/>
              <a:t>Inspection activities undertaken: Interview with principal and relevant staff,  Examination of school’s current action plans for improvement, Observation of DEIS-related activities and interventions, Student focus-group meeting,  Parent focus-group meeting, Analysis of parent and student questionnaires,  Observation of teaching and learning, Examination of students’ work,  Interaction with students, Feedback to principal and relevant staff</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3">
                                            <p:txEl>
                                              <p:pRg end="0" st="0"/>
                                            </p:txEl>
                                          </p:spTgt>
                                        </p:tgtEl>
                                        <p:attrNameLst>
                                          <p:attrName>style.visibility</p:attrName>
                                        </p:attrNameLst>
                                      </p:cBhvr>
                                      <p:to>
                                        <p:strVal val="visible"/>
                                      </p:to>
                                    </p:set>
                                    <p:anim calcmode="lin" valueType="num">
                                      <p:cBhvr additive="base">
                                        <p:cTn dur="1000"/>
                                        <p:tgtEl>
                                          <p:spTgt spid="9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3">
                                            <p:txEl>
                                              <p:pRg end="1" st="1"/>
                                            </p:txEl>
                                          </p:spTgt>
                                        </p:tgtEl>
                                        <p:attrNameLst>
                                          <p:attrName>style.visibility</p:attrName>
                                        </p:attrNameLst>
                                      </p:cBhvr>
                                      <p:to>
                                        <p:strVal val="visible"/>
                                      </p:to>
                                    </p:set>
                                    <p:anim calcmode="lin" valueType="num">
                                      <p:cBhvr additive="base">
                                        <p:cTn dur="1000"/>
                                        <p:tgtEl>
                                          <p:spTgt spid="9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3">
                                            <p:txEl>
                                              <p:pRg end="2" st="2"/>
                                            </p:txEl>
                                          </p:spTgt>
                                        </p:tgtEl>
                                        <p:attrNameLst>
                                          <p:attrName>style.visibility</p:attrName>
                                        </p:attrNameLst>
                                      </p:cBhvr>
                                      <p:to>
                                        <p:strVal val="visible"/>
                                      </p:to>
                                    </p:set>
                                    <p:anim calcmode="lin" valueType="num">
                                      <p:cBhvr additive="base">
                                        <p:cTn dur="1000"/>
                                        <p:tgtEl>
                                          <p:spTgt spid="9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DEIS Evaluation Report 2023</a:t>
            </a:r>
            <a:endParaRPr>
              <a:highlight>
                <a:srgbClr val="FF0000"/>
              </a:highlight>
            </a:endParaRPr>
          </a:p>
        </p:txBody>
      </p:sp>
      <p:sp>
        <p:nvSpPr>
          <p:cNvPr id="99" name="Google Shape;99;p20"/>
          <p:cNvSpPr txBox="1"/>
          <p:nvPr>
            <p:ph idx="1" type="body"/>
          </p:nvPr>
        </p:nvSpPr>
        <p:spPr>
          <a:xfrm>
            <a:off x="387900" y="14136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Feedback</a:t>
            </a:r>
            <a:endParaRPr b="1"/>
          </a:p>
          <a:p>
            <a:pPr indent="0" lvl="0" marL="0" rtl="0" algn="l">
              <a:spcBef>
                <a:spcPts val="1200"/>
              </a:spcBef>
              <a:spcAft>
                <a:spcPts val="0"/>
              </a:spcAft>
              <a:buNone/>
            </a:pPr>
            <a:r>
              <a:rPr b="1" lang="en"/>
              <a:t>“The quality of leadership of DEIS action planning was exemplary”</a:t>
            </a:r>
            <a:endParaRPr b="1"/>
          </a:p>
          <a:p>
            <a:pPr indent="0" lvl="0" marL="0" rtl="0" algn="l">
              <a:spcBef>
                <a:spcPts val="1200"/>
              </a:spcBef>
              <a:spcAft>
                <a:spcPts val="1200"/>
              </a:spcAft>
              <a:buNone/>
            </a:pPr>
            <a:r>
              <a:rPr b="1" lang="en"/>
              <a:t>“Highly effective whole-school structures”</a:t>
            </a:r>
            <a:endParaRPr b="1"/>
          </a:p>
        </p:txBody>
      </p:sp>
      <p:pic>
        <p:nvPicPr>
          <p:cNvPr id="100" name="Google Shape;100;p20"/>
          <p:cNvPicPr preferRelativeResize="0"/>
          <p:nvPr/>
        </p:nvPicPr>
        <p:blipFill>
          <a:blip r:embed="rId3">
            <a:alphaModFix/>
          </a:blip>
          <a:stretch>
            <a:fillRect/>
          </a:stretch>
        </p:blipFill>
        <p:spPr>
          <a:xfrm>
            <a:off x="7146325" y="270966"/>
            <a:ext cx="1609775" cy="170948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DEIS in St. Paul’s</a:t>
            </a:r>
            <a:r>
              <a:rPr lang="en"/>
              <a:t>	</a:t>
            </a:r>
            <a:endParaRPr/>
          </a:p>
        </p:txBody>
      </p:sp>
      <p:sp>
        <p:nvSpPr>
          <p:cNvPr id="106" name="Google Shape;106;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800"/>
              <a:t>Strands in St.</a:t>
            </a:r>
            <a:r>
              <a:rPr b="1" lang="en"/>
              <a:t> Paul’s</a:t>
            </a:r>
            <a:r>
              <a:rPr b="1" lang="en" sz="1800"/>
              <a:t>:</a:t>
            </a:r>
            <a:endParaRPr b="1" sz="1800"/>
          </a:p>
          <a:p>
            <a:pPr indent="-342900" lvl="0" marL="457200" rtl="0" algn="l">
              <a:spcBef>
                <a:spcPts val="1200"/>
              </a:spcBef>
              <a:spcAft>
                <a:spcPts val="0"/>
              </a:spcAft>
              <a:buSzPts val="1800"/>
              <a:buChar char="❖"/>
            </a:pPr>
            <a:r>
              <a:rPr b="1" lang="en" sz="1800"/>
              <a:t>Attendance</a:t>
            </a:r>
            <a:endParaRPr b="1" sz="1800"/>
          </a:p>
          <a:p>
            <a:pPr indent="-342900" lvl="0" marL="457200" rtl="0" algn="l">
              <a:spcBef>
                <a:spcPts val="0"/>
              </a:spcBef>
              <a:spcAft>
                <a:spcPts val="0"/>
              </a:spcAft>
              <a:buSzPts val="1800"/>
              <a:buChar char="❖"/>
            </a:pPr>
            <a:r>
              <a:rPr b="1" lang="en" sz="1800"/>
              <a:t>Retention</a:t>
            </a:r>
            <a:endParaRPr b="1" sz="1800"/>
          </a:p>
          <a:p>
            <a:pPr indent="-342900" lvl="0" marL="457200" rtl="0" algn="l">
              <a:spcBef>
                <a:spcPts val="0"/>
              </a:spcBef>
              <a:spcAft>
                <a:spcPts val="0"/>
              </a:spcAft>
              <a:buSzPts val="1800"/>
              <a:buChar char="❖"/>
            </a:pPr>
            <a:r>
              <a:rPr b="1" lang="en" sz="1800"/>
              <a:t>Literacy </a:t>
            </a:r>
            <a:endParaRPr b="1" sz="1800"/>
          </a:p>
          <a:p>
            <a:pPr indent="-342900" lvl="0" marL="457200" rtl="0" algn="l">
              <a:spcBef>
                <a:spcPts val="0"/>
              </a:spcBef>
              <a:spcAft>
                <a:spcPts val="0"/>
              </a:spcAft>
              <a:buSzPts val="1800"/>
              <a:buChar char="❖"/>
            </a:pPr>
            <a:r>
              <a:rPr b="1" lang="en" sz="1800"/>
              <a:t>Numeracy</a:t>
            </a:r>
            <a:endParaRPr b="1" sz="1800"/>
          </a:p>
          <a:p>
            <a:pPr indent="-342900" lvl="0" marL="457200" rtl="0" algn="l">
              <a:spcBef>
                <a:spcPts val="0"/>
              </a:spcBef>
              <a:spcAft>
                <a:spcPts val="0"/>
              </a:spcAft>
              <a:buSzPts val="1800"/>
              <a:buChar char="❖"/>
            </a:pPr>
            <a:r>
              <a:rPr b="1" lang="en" sz="1800"/>
              <a:t>Attainment</a:t>
            </a:r>
            <a:endParaRPr b="1" sz="1800"/>
          </a:p>
          <a:p>
            <a:pPr indent="-342900" lvl="0" marL="457200" rtl="0" algn="l">
              <a:spcBef>
                <a:spcPts val="0"/>
              </a:spcBef>
              <a:spcAft>
                <a:spcPts val="0"/>
              </a:spcAft>
              <a:buSzPts val="1800"/>
              <a:buChar char="❖"/>
            </a:pPr>
            <a:r>
              <a:rPr b="1" lang="en" sz="1800"/>
              <a:t>Transition (Progression)</a:t>
            </a:r>
            <a:endParaRPr b="1" sz="1800"/>
          </a:p>
          <a:p>
            <a:pPr indent="-342900" lvl="0" marL="457200" rtl="0" algn="l">
              <a:spcBef>
                <a:spcPts val="0"/>
              </a:spcBef>
              <a:spcAft>
                <a:spcPts val="0"/>
              </a:spcAft>
              <a:buSzPts val="1800"/>
              <a:buChar char="❖"/>
            </a:pPr>
            <a:r>
              <a:rPr b="1" lang="en" sz="1800"/>
              <a:t>Partnership with Parents and </a:t>
            </a:r>
            <a:r>
              <a:rPr b="1" lang="en"/>
              <a:t>Others</a:t>
            </a:r>
            <a:r>
              <a:rPr b="1" lang="en" sz="1800"/>
              <a:t>. </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6">
                                            <p:txEl>
                                              <p:pRg end="0" st="0"/>
                                            </p:txEl>
                                          </p:spTgt>
                                        </p:tgtEl>
                                        <p:attrNameLst>
                                          <p:attrName>style.visibility</p:attrName>
                                        </p:attrNameLst>
                                      </p:cBhvr>
                                      <p:to>
                                        <p:strVal val="visible"/>
                                      </p:to>
                                    </p:set>
                                    <p:anim calcmode="lin" valueType="num">
                                      <p:cBhvr additive="base">
                                        <p:cTn dur="1000"/>
                                        <p:tgtEl>
                                          <p:spTgt spid="10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6">
                                            <p:txEl>
                                              <p:pRg end="1" st="1"/>
                                            </p:txEl>
                                          </p:spTgt>
                                        </p:tgtEl>
                                        <p:attrNameLst>
                                          <p:attrName>style.visibility</p:attrName>
                                        </p:attrNameLst>
                                      </p:cBhvr>
                                      <p:to>
                                        <p:strVal val="visible"/>
                                      </p:to>
                                    </p:set>
                                    <p:anim calcmode="lin" valueType="num">
                                      <p:cBhvr additive="base">
                                        <p:cTn dur="1000"/>
                                        <p:tgtEl>
                                          <p:spTgt spid="106">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6">
                                            <p:txEl>
                                              <p:pRg end="2" st="2"/>
                                            </p:txEl>
                                          </p:spTgt>
                                        </p:tgtEl>
                                        <p:attrNameLst>
                                          <p:attrName>style.visibility</p:attrName>
                                        </p:attrNameLst>
                                      </p:cBhvr>
                                      <p:to>
                                        <p:strVal val="visible"/>
                                      </p:to>
                                    </p:set>
                                    <p:anim calcmode="lin" valueType="num">
                                      <p:cBhvr additive="base">
                                        <p:cTn dur="1000"/>
                                        <p:tgtEl>
                                          <p:spTgt spid="106">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6">
                                            <p:txEl>
                                              <p:pRg end="3" st="3"/>
                                            </p:txEl>
                                          </p:spTgt>
                                        </p:tgtEl>
                                        <p:attrNameLst>
                                          <p:attrName>style.visibility</p:attrName>
                                        </p:attrNameLst>
                                      </p:cBhvr>
                                      <p:to>
                                        <p:strVal val="visible"/>
                                      </p:to>
                                    </p:set>
                                    <p:anim calcmode="lin" valueType="num">
                                      <p:cBhvr additive="base">
                                        <p:cTn dur="1000"/>
                                        <p:tgtEl>
                                          <p:spTgt spid="106">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6">
                                            <p:txEl>
                                              <p:pRg end="4" st="4"/>
                                            </p:txEl>
                                          </p:spTgt>
                                        </p:tgtEl>
                                        <p:attrNameLst>
                                          <p:attrName>style.visibility</p:attrName>
                                        </p:attrNameLst>
                                      </p:cBhvr>
                                      <p:to>
                                        <p:strVal val="visible"/>
                                      </p:to>
                                    </p:set>
                                    <p:anim calcmode="lin" valueType="num">
                                      <p:cBhvr additive="base">
                                        <p:cTn dur="1000"/>
                                        <p:tgtEl>
                                          <p:spTgt spid="106">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6">
                                            <p:txEl>
                                              <p:pRg end="5" st="5"/>
                                            </p:txEl>
                                          </p:spTgt>
                                        </p:tgtEl>
                                        <p:attrNameLst>
                                          <p:attrName>style.visibility</p:attrName>
                                        </p:attrNameLst>
                                      </p:cBhvr>
                                      <p:to>
                                        <p:strVal val="visible"/>
                                      </p:to>
                                    </p:set>
                                    <p:anim calcmode="lin" valueType="num">
                                      <p:cBhvr additive="base">
                                        <p:cTn dur="1000"/>
                                        <p:tgtEl>
                                          <p:spTgt spid="106">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6">
                                            <p:txEl>
                                              <p:pRg end="6" st="6"/>
                                            </p:txEl>
                                          </p:spTgt>
                                        </p:tgtEl>
                                        <p:attrNameLst>
                                          <p:attrName>style.visibility</p:attrName>
                                        </p:attrNameLst>
                                      </p:cBhvr>
                                      <p:to>
                                        <p:strVal val="visible"/>
                                      </p:to>
                                    </p:set>
                                    <p:anim calcmode="lin" valueType="num">
                                      <p:cBhvr additive="base">
                                        <p:cTn dur="1000"/>
                                        <p:tgtEl>
                                          <p:spTgt spid="106">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6">
                                            <p:txEl>
                                              <p:pRg end="7" st="7"/>
                                            </p:txEl>
                                          </p:spTgt>
                                        </p:tgtEl>
                                        <p:attrNameLst>
                                          <p:attrName>style.visibility</p:attrName>
                                        </p:attrNameLst>
                                      </p:cBhvr>
                                      <p:to>
                                        <p:strVal val="visible"/>
                                      </p:to>
                                    </p:set>
                                    <p:anim calcmode="lin" valueType="num">
                                      <p:cBhvr additive="base">
                                        <p:cTn dur="1000"/>
                                        <p:tgtEl>
                                          <p:spTgt spid="106">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i="1" lang="en" sz="1983">
                <a:solidFill>
                  <a:schemeClr val="accent2"/>
                </a:solidFill>
                <a:highlight>
                  <a:srgbClr val="FF0000"/>
                </a:highlight>
              </a:rPr>
              <a:t>Leading DEIS Planning: A Data &amp; Research-Informed Approach - </a:t>
            </a:r>
            <a:endParaRPr sz="3133">
              <a:solidFill>
                <a:schemeClr val="accent2"/>
              </a:solidFill>
              <a:highlight>
                <a:srgbClr val="FF0000"/>
              </a:highlight>
            </a:endParaRPr>
          </a:p>
        </p:txBody>
      </p:sp>
      <p:sp>
        <p:nvSpPr>
          <p:cNvPr id="112" name="Google Shape;112;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b="1" lang="en" sz="6468"/>
              <a:t>Looking at the WHY  behind DEIS planning and DEIS themes. </a:t>
            </a:r>
            <a:endParaRPr b="1" sz="6468"/>
          </a:p>
          <a:p>
            <a:pPr indent="0" lvl="0" marL="0" rtl="0" algn="l">
              <a:spcBef>
                <a:spcPts val="1200"/>
              </a:spcBef>
              <a:spcAft>
                <a:spcPts val="0"/>
              </a:spcAft>
              <a:buNone/>
            </a:pPr>
            <a:r>
              <a:rPr b="1" lang="en" sz="6468"/>
              <a:t>How to work collaboratively for DEIS planning. </a:t>
            </a:r>
            <a:endParaRPr b="1" sz="6468"/>
          </a:p>
          <a:p>
            <a:pPr indent="0" lvl="0" marL="0" rtl="0" algn="l">
              <a:spcBef>
                <a:spcPts val="1200"/>
              </a:spcBef>
              <a:spcAft>
                <a:spcPts val="0"/>
              </a:spcAft>
              <a:buNone/>
            </a:pPr>
            <a:r>
              <a:rPr b="1" lang="en" sz="6468"/>
              <a:t>Identifying appropriate data to inform DEIS planning. </a:t>
            </a:r>
            <a:endParaRPr b="1" sz="6468"/>
          </a:p>
          <a:p>
            <a:pPr indent="0" lvl="0" marL="0" rtl="0" algn="l">
              <a:spcBef>
                <a:spcPts val="1200"/>
              </a:spcBef>
              <a:spcAft>
                <a:spcPts val="0"/>
              </a:spcAft>
              <a:buNone/>
            </a:pPr>
            <a:r>
              <a:rPr b="1" lang="en" sz="6468"/>
              <a:t>How to gather concise and effective data. </a:t>
            </a:r>
            <a:endParaRPr b="1" sz="6468"/>
          </a:p>
          <a:p>
            <a:pPr indent="0" lvl="0" marL="0" rtl="0" algn="l">
              <a:spcBef>
                <a:spcPts val="1200"/>
              </a:spcBef>
              <a:spcAft>
                <a:spcPts val="0"/>
              </a:spcAft>
              <a:buNone/>
            </a:pPr>
            <a:r>
              <a:rPr b="1" lang="en" sz="6468"/>
              <a:t>How to analyse data effectively. </a:t>
            </a:r>
            <a:endParaRPr b="1" sz="6468"/>
          </a:p>
          <a:p>
            <a:pPr indent="0" lvl="0" marL="0" rtl="0" algn="l">
              <a:spcBef>
                <a:spcPts val="1200"/>
              </a:spcBef>
              <a:spcAft>
                <a:spcPts val="0"/>
              </a:spcAft>
              <a:buNone/>
            </a:pPr>
            <a:r>
              <a:rPr b="1" lang="en" sz="6468"/>
              <a:t>Using data to inform target setting and action planning. </a:t>
            </a:r>
            <a:endParaRPr b="1" sz="6468"/>
          </a:p>
          <a:p>
            <a:pPr indent="0" lvl="0" marL="0" rtl="0" algn="l">
              <a:spcBef>
                <a:spcPts val="1200"/>
              </a:spcBef>
              <a:spcAft>
                <a:spcPts val="0"/>
              </a:spcAft>
              <a:buNone/>
            </a:pPr>
            <a:r>
              <a:rPr b="1" lang="en" sz="6468"/>
              <a:t>What research says about putting together effective improvement plans. </a:t>
            </a:r>
            <a:endParaRPr b="1" sz="6468"/>
          </a:p>
          <a:p>
            <a:pPr indent="0" lvl="0" marL="0" rtl="0" algn="l">
              <a:spcBef>
                <a:spcPts val="1200"/>
              </a:spcBef>
              <a:spcAft>
                <a:spcPts val="0"/>
              </a:spcAft>
              <a:buNone/>
            </a:pPr>
            <a:r>
              <a:rPr b="1" lang="en" sz="6468"/>
              <a:t>How to lead successful change initiatives in schools. </a:t>
            </a:r>
            <a:endParaRPr b="1" sz="6468"/>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900"/>
              </a:spcBef>
              <a:spcAft>
                <a:spcPts val="12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Key </a:t>
            </a:r>
            <a:r>
              <a:rPr lang="en">
                <a:highlight>
                  <a:srgbClr val="FF0000"/>
                </a:highlight>
              </a:rPr>
              <a:t>aspects</a:t>
            </a:r>
            <a:r>
              <a:rPr lang="en">
                <a:highlight>
                  <a:srgbClr val="FF0000"/>
                </a:highlight>
              </a:rPr>
              <a:t> for each Strand</a:t>
            </a:r>
            <a:endParaRPr>
              <a:highlight>
                <a:srgbClr val="FF0000"/>
              </a:highlight>
            </a:endParaRPr>
          </a:p>
        </p:txBody>
      </p:sp>
      <p:sp>
        <p:nvSpPr>
          <p:cNvPr id="118" name="Google Shape;118;p23"/>
          <p:cNvSpPr txBox="1"/>
          <p:nvPr>
            <p:ph idx="1" type="body"/>
          </p:nvPr>
        </p:nvSpPr>
        <p:spPr>
          <a:xfrm>
            <a:off x="1303800" y="1197600"/>
            <a:ext cx="7030500" cy="37770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b="1" lang="en" sz="1500"/>
              <a:t>Target Setting: </a:t>
            </a:r>
            <a:r>
              <a:rPr lang="en" sz="1500"/>
              <a:t>involves</a:t>
            </a:r>
            <a:r>
              <a:rPr lang="en" sz="1500"/>
              <a:t> gathering data and evidence, analysing it, and using information to formulate targets that are </a:t>
            </a:r>
            <a:r>
              <a:rPr lang="en" sz="1500" u="sng"/>
              <a:t>SMART</a:t>
            </a:r>
            <a:r>
              <a:rPr lang="en" sz="1500"/>
              <a:t>: specific, measurable, attainable, realistic, and time-bound.</a:t>
            </a:r>
            <a:endParaRPr sz="1500"/>
          </a:p>
          <a:p>
            <a:pPr indent="-323850" lvl="0" marL="457200" rtl="0" algn="l">
              <a:spcBef>
                <a:spcPts val="0"/>
              </a:spcBef>
              <a:spcAft>
                <a:spcPts val="0"/>
              </a:spcAft>
              <a:buSzPts val="1500"/>
              <a:buChar char="❖"/>
            </a:pPr>
            <a:r>
              <a:rPr b="1" lang="en" sz="1500"/>
              <a:t>Selection of strategies: </a:t>
            </a:r>
            <a:r>
              <a:rPr lang="en" sz="1500"/>
              <a:t>focus is on how the targets will be attained. An </a:t>
            </a:r>
            <a:r>
              <a:rPr lang="en" sz="1500"/>
              <a:t>effective</a:t>
            </a:r>
            <a:r>
              <a:rPr lang="en" sz="1500"/>
              <a:t> planning process makes clear links between target-setting and the </a:t>
            </a:r>
            <a:r>
              <a:rPr lang="en" sz="1500"/>
              <a:t>selection of strategies and interventions to achieve targets set. </a:t>
            </a:r>
            <a:endParaRPr sz="1500"/>
          </a:p>
          <a:p>
            <a:pPr indent="-323850" lvl="0" marL="457200" rtl="0" algn="l">
              <a:spcBef>
                <a:spcPts val="0"/>
              </a:spcBef>
              <a:spcAft>
                <a:spcPts val="0"/>
              </a:spcAft>
              <a:buSzPts val="1500"/>
              <a:buChar char="❖"/>
            </a:pPr>
            <a:r>
              <a:rPr b="1" lang="en" sz="1500"/>
              <a:t>Implementation of strategies: </a:t>
            </a:r>
            <a:r>
              <a:rPr lang="en" sz="1500"/>
              <a:t>focus is on how the strategies and interventions selected are put into practice. Effective planning means that a whole-school approach to implementation is evident. </a:t>
            </a:r>
            <a:endParaRPr sz="1500"/>
          </a:p>
          <a:p>
            <a:pPr indent="-323850" lvl="0" marL="457200" rtl="0" algn="l">
              <a:spcBef>
                <a:spcPts val="0"/>
              </a:spcBef>
              <a:spcAft>
                <a:spcPts val="0"/>
              </a:spcAft>
              <a:buSzPts val="1500"/>
              <a:buChar char="❖"/>
            </a:pPr>
            <a:r>
              <a:rPr b="1" lang="en" sz="1500"/>
              <a:t>Impact and progress: </a:t>
            </a:r>
            <a:r>
              <a:rPr lang="en" sz="1500"/>
              <a:t>Schools are required to monitor the effectiveness of the strategies they are implementing. Schools should be able to show that outcomes have improved, or that they have adjusted targets or strategies having reviewed the progress made. </a:t>
            </a:r>
            <a:endParaRPr sz="1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anim calcmode="lin" valueType="num">
                                      <p:cBhvr additive="base">
                                        <p:cTn dur="1000"/>
                                        <p:tgtEl>
                                          <p:spTgt spid="118">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anim calcmode="lin" valueType="num">
                                      <p:cBhvr additive="base">
                                        <p:cTn dur="1000"/>
                                        <p:tgtEl>
                                          <p:spTgt spid="118">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anim calcmode="lin" valueType="num">
                                      <p:cBhvr additive="base">
                                        <p:cTn dur="1000"/>
                                        <p:tgtEl>
                                          <p:spTgt spid="118">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8">
                                            <p:txEl>
                                              <p:pRg end="3" st="3"/>
                                            </p:txEl>
                                          </p:spTgt>
                                        </p:tgtEl>
                                        <p:attrNameLst>
                                          <p:attrName>style.visibility</p:attrName>
                                        </p:attrNameLst>
                                      </p:cBhvr>
                                      <p:to>
                                        <p:strVal val="visible"/>
                                      </p:to>
                                    </p:set>
                                    <p:anim calcmode="lin" valueType="num">
                                      <p:cBhvr additive="base">
                                        <p:cTn dur="1000"/>
                                        <p:tgtEl>
                                          <p:spTgt spid="118">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type="title"/>
          </p:nvPr>
        </p:nvSpPr>
        <p:spPr>
          <a:xfrm>
            <a:off x="3248525" y="445025"/>
            <a:ext cx="3218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4" name="Google Shape;124;p24"/>
          <p:cNvSpPr txBox="1"/>
          <p:nvPr>
            <p:ph idx="1" type="body"/>
          </p:nvPr>
        </p:nvSpPr>
        <p:spPr>
          <a:xfrm>
            <a:off x="2827425" y="1152475"/>
            <a:ext cx="35643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5" name="Google Shape;125;p24"/>
          <p:cNvPicPr preferRelativeResize="0"/>
          <p:nvPr/>
        </p:nvPicPr>
        <p:blipFill>
          <a:blip r:embed="rId3">
            <a:alphaModFix/>
          </a:blip>
          <a:stretch>
            <a:fillRect/>
          </a:stretch>
        </p:blipFill>
        <p:spPr>
          <a:xfrm>
            <a:off x="1986785" y="0"/>
            <a:ext cx="5170429"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Whole School Approach</a:t>
            </a:r>
            <a:endParaRPr>
              <a:highlight>
                <a:srgbClr val="FF0000"/>
              </a:highlight>
            </a:endParaRPr>
          </a:p>
        </p:txBody>
      </p:sp>
      <p:sp>
        <p:nvSpPr>
          <p:cNvPr id="131" name="Google Shape;131;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All staff need to be aware of DEIS targets and should be included in </a:t>
            </a:r>
            <a:r>
              <a:rPr b="1" lang="en" sz="2000"/>
              <a:t>Subject Dept Planning</a:t>
            </a:r>
            <a:endParaRPr b="1" sz="2000"/>
          </a:p>
          <a:p>
            <a:pPr indent="-355600" lvl="0" marL="457200" rtl="0" algn="l">
              <a:spcBef>
                <a:spcPts val="0"/>
              </a:spcBef>
              <a:spcAft>
                <a:spcPts val="0"/>
              </a:spcAft>
              <a:buSzPts val="2000"/>
              <a:buChar char="❖"/>
            </a:pPr>
            <a:r>
              <a:rPr lang="en" sz="2000"/>
              <a:t>Staff have a responsibility to ensure that </a:t>
            </a:r>
            <a:r>
              <a:rPr b="1" lang="en" sz="2000"/>
              <a:t>DEIS targets </a:t>
            </a:r>
            <a:r>
              <a:rPr lang="en" sz="2000"/>
              <a:t>are met</a:t>
            </a:r>
            <a:endParaRPr sz="2000"/>
          </a:p>
          <a:p>
            <a:pPr indent="-355600" lvl="0" marL="457200" rtl="0" algn="l">
              <a:spcBef>
                <a:spcPts val="0"/>
              </a:spcBef>
              <a:spcAft>
                <a:spcPts val="0"/>
              </a:spcAft>
              <a:buSzPts val="2000"/>
              <a:buChar char="❖"/>
            </a:pPr>
            <a:r>
              <a:rPr lang="en" sz="2000"/>
              <a:t>Staff must familiarise themselves with the </a:t>
            </a:r>
            <a:r>
              <a:rPr b="1" lang="en" sz="2000"/>
              <a:t>DEIS initiatives </a:t>
            </a:r>
            <a:r>
              <a:rPr lang="en" sz="2000"/>
              <a:t>that are run in the school and how effective they are.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1">
                                            <p:txEl>
                                              <p:pRg end="0" st="0"/>
                                            </p:txEl>
                                          </p:spTgt>
                                        </p:tgtEl>
                                        <p:attrNameLst>
                                          <p:attrName>style.visibility</p:attrName>
                                        </p:attrNameLst>
                                      </p:cBhvr>
                                      <p:to>
                                        <p:strVal val="visible"/>
                                      </p:to>
                                    </p:set>
                                    <p:anim calcmode="lin" valueType="num">
                                      <p:cBhvr additive="base">
                                        <p:cTn dur="1000"/>
                                        <p:tgtEl>
                                          <p:spTgt spid="131">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1">
                                            <p:txEl>
                                              <p:pRg end="1" st="1"/>
                                            </p:txEl>
                                          </p:spTgt>
                                        </p:tgtEl>
                                        <p:attrNameLst>
                                          <p:attrName>style.visibility</p:attrName>
                                        </p:attrNameLst>
                                      </p:cBhvr>
                                      <p:to>
                                        <p:strVal val="visible"/>
                                      </p:to>
                                    </p:set>
                                    <p:anim calcmode="lin" valueType="num">
                                      <p:cBhvr additive="base">
                                        <p:cTn dur="1000"/>
                                        <p:tgtEl>
                                          <p:spTgt spid="131">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1">
                                            <p:txEl>
                                              <p:pRg end="2" st="2"/>
                                            </p:txEl>
                                          </p:spTgt>
                                        </p:tgtEl>
                                        <p:attrNameLst>
                                          <p:attrName>style.visibility</p:attrName>
                                        </p:attrNameLst>
                                      </p:cBhvr>
                                      <p:to>
                                        <p:strVal val="visible"/>
                                      </p:to>
                                    </p:set>
                                    <p:anim calcmode="lin" valueType="num">
                                      <p:cBhvr additive="base">
                                        <p:cTn dur="1000"/>
                                        <p:tgtEl>
                                          <p:spTgt spid="131">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What now?</a:t>
            </a:r>
            <a:endParaRPr>
              <a:highlight>
                <a:srgbClr val="FF0000"/>
              </a:highlight>
            </a:endParaRPr>
          </a:p>
        </p:txBody>
      </p:sp>
      <p:sp>
        <p:nvSpPr>
          <p:cNvPr id="137" name="Google Shape;137;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b="1" lang="en"/>
              <a:t>This school year is the first year of a three year action plan for improvement.</a:t>
            </a:r>
            <a:endParaRPr b="1"/>
          </a:p>
          <a:p>
            <a:pPr indent="-342900" lvl="0" marL="457200" rtl="0" algn="l">
              <a:spcBef>
                <a:spcPts val="0"/>
              </a:spcBef>
              <a:spcAft>
                <a:spcPts val="0"/>
              </a:spcAft>
              <a:buSzPts val="1800"/>
              <a:buChar char="❖"/>
            </a:pPr>
            <a:r>
              <a:rPr b="1" lang="en"/>
              <a:t>Each strand needs to submit a new plan.</a:t>
            </a:r>
            <a:endParaRPr b="1"/>
          </a:p>
          <a:p>
            <a:pPr indent="-342900" lvl="0" marL="457200" rtl="0" algn="l">
              <a:spcBef>
                <a:spcPts val="0"/>
              </a:spcBef>
              <a:spcAft>
                <a:spcPts val="0"/>
              </a:spcAft>
              <a:buSzPts val="1800"/>
              <a:buChar char="❖"/>
            </a:pPr>
            <a:r>
              <a:rPr b="1" lang="en"/>
              <a:t>Targets, actions and measures for each strand need to be reviewed, assessed and </a:t>
            </a:r>
            <a:r>
              <a:rPr b="1" lang="en"/>
              <a:t>adjusted</a:t>
            </a:r>
            <a:r>
              <a:rPr b="1" lang="en"/>
              <a:t> if necessary.</a:t>
            </a:r>
            <a:endParaRPr b="1"/>
          </a:p>
          <a:p>
            <a:pPr indent="-342900" lvl="0" marL="457200" rtl="0" algn="l">
              <a:spcBef>
                <a:spcPts val="0"/>
              </a:spcBef>
              <a:spcAft>
                <a:spcPts val="0"/>
              </a:spcAft>
              <a:buSzPts val="1800"/>
              <a:buChar char="❖"/>
            </a:pPr>
            <a:r>
              <a:rPr b="1" lang="en"/>
              <a:t>Analysis of the data should occur to see if the targets have been met.</a:t>
            </a:r>
            <a:endParaRPr b="1"/>
          </a:p>
          <a:p>
            <a:pPr indent="-342900" lvl="0" marL="457200" rtl="0" algn="l">
              <a:spcBef>
                <a:spcPts val="0"/>
              </a:spcBef>
              <a:spcAft>
                <a:spcPts val="0"/>
              </a:spcAft>
              <a:buSzPts val="1800"/>
              <a:buChar char="❖"/>
            </a:pPr>
            <a:r>
              <a:rPr b="1" lang="en"/>
              <a:t>Strands will work off the most recent data that they have but a three year rolling average is necessary. </a:t>
            </a:r>
            <a:endParaRPr b="1"/>
          </a:p>
          <a:p>
            <a:pPr indent="-342900" lvl="0" marL="457200" rtl="0" algn="l">
              <a:spcBef>
                <a:spcPts val="0"/>
              </a:spcBef>
              <a:spcAft>
                <a:spcPts val="0"/>
              </a:spcAft>
              <a:buSzPts val="1800"/>
              <a:buChar char="❖"/>
            </a:pPr>
            <a:r>
              <a:rPr b="1" lang="en"/>
              <a:t>New SMART targets then need to be set for the coming year.</a:t>
            </a:r>
            <a:endParaRPr b="1"/>
          </a:p>
          <a:p>
            <a:pPr indent="0" lvl="0" marL="457200" rtl="0" algn="l">
              <a:spcBef>
                <a:spcPts val="1200"/>
              </a:spcBef>
              <a:spcAft>
                <a:spcPts val="1200"/>
              </a:spcAft>
              <a:buNone/>
            </a:pPr>
            <a:r>
              <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anim calcmode="lin" valueType="num">
                                      <p:cBhvr additive="base">
                                        <p:cTn dur="1000"/>
                                        <p:tgtEl>
                                          <p:spTgt spid="137">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anim calcmode="lin" valueType="num">
                                      <p:cBhvr additive="base">
                                        <p:cTn dur="1000"/>
                                        <p:tgtEl>
                                          <p:spTgt spid="137">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2" st="2"/>
                                            </p:txEl>
                                          </p:spTgt>
                                        </p:tgtEl>
                                        <p:attrNameLst>
                                          <p:attrName>style.visibility</p:attrName>
                                        </p:attrNameLst>
                                      </p:cBhvr>
                                      <p:to>
                                        <p:strVal val="visible"/>
                                      </p:to>
                                    </p:set>
                                    <p:anim calcmode="lin" valueType="num">
                                      <p:cBhvr additive="base">
                                        <p:cTn dur="1000"/>
                                        <p:tgtEl>
                                          <p:spTgt spid="137">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3" st="3"/>
                                            </p:txEl>
                                          </p:spTgt>
                                        </p:tgtEl>
                                        <p:attrNameLst>
                                          <p:attrName>style.visibility</p:attrName>
                                        </p:attrNameLst>
                                      </p:cBhvr>
                                      <p:to>
                                        <p:strVal val="visible"/>
                                      </p:to>
                                    </p:set>
                                    <p:anim calcmode="lin" valueType="num">
                                      <p:cBhvr additive="base">
                                        <p:cTn dur="1000"/>
                                        <p:tgtEl>
                                          <p:spTgt spid="137">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4" st="4"/>
                                            </p:txEl>
                                          </p:spTgt>
                                        </p:tgtEl>
                                        <p:attrNameLst>
                                          <p:attrName>style.visibility</p:attrName>
                                        </p:attrNameLst>
                                      </p:cBhvr>
                                      <p:to>
                                        <p:strVal val="visible"/>
                                      </p:to>
                                    </p:set>
                                    <p:anim calcmode="lin" valueType="num">
                                      <p:cBhvr additive="base">
                                        <p:cTn dur="1000"/>
                                        <p:tgtEl>
                                          <p:spTgt spid="137">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5" st="5"/>
                                            </p:txEl>
                                          </p:spTgt>
                                        </p:tgtEl>
                                        <p:attrNameLst>
                                          <p:attrName>style.visibility</p:attrName>
                                        </p:attrNameLst>
                                      </p:cBhvr>
                                      <p:to>
                                        <p:strVal val="visible"/>
                                      </p:to>
                                    </p:set>
                                    <p:anim calcmode="lin" valueType="num">
                                      <p:cBhvr additive="base">
                                        <p:cTn dur="1000"/>
                                        <p:tgtEl>
                                          <p:spTgt spid="137">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6" st="6"/>
                                            </p:txEl>
                                          </p:spTgt>
                                        </p:tgtEl>
                                        <p:attrNameLst>
                                          <p:attrName>style.visibility</p:attrName>
                                        </p:attrNameLst>
                                      </p:cBhvr>
                                      <p:to>
                                        <p:strVal val="visible"/>
                                      </p:to>
                                    </p:set>
                                    <p:anim calcmode="lin" valueType="num">
                                      <p:cBhvr additive="base">
                                        <p:cTn dur="1000"/>
                                        <p:tgtEl>
                                          <p:spTgt spid="137">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Continued….</a:t>
            </a:r>
            <a:endParaRPr>
              <a:highlight>
                <a:srgbClr val="FF0000"/>
              </a:highlight>
            </a:endParaRPr>
          </a:p>
        </p:txBody>
      </p:sp>
      <p:sp>
        <p:nvSpPr>
          <p:cNvPr id="143" name="Google Shape;143;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Actions and measures need to be agreed upon as to you we can meet these targets.</a:t>
            </a:r>
            <a:endParaRPr b="1"/>
          </a:p>
          <a:p>
            <a:pPr indent="-342900" lvl="0" marL="457200" rtl="0" algn="l">
              <a:spcBef>
                <a:spcPts val="0"/>
              </a:spcBef>
              <a:spcAft>
                <a:spcPts val="0"/>
              </a:spcAft>
              <a:buSzPts val="1800"/>
              <a:buChar char="❖"/>
            </a:pPr>
            <a:r>
              <a:rPr b="1" lang="en"/>
              <a:t>Promotion of the work done in your strand. </a:t>
            </a:r>
            <a:endParaRPr b="1"/>
          </a:p>
          <a:p>
            <a:pPr indent="-342900" lvl="0" marL="457200" rtl="0" algn="l">
              <a:spcBef>
                <a:spcPts val="0"/>
              </a:spcBef>
              <a:spcAft>
                <a:spcPts val="0"/>
              </a:spcAft>
              <a:buSzPts val="1800"/>
              <a:buChar char="❖"/>
            </a:pPr>
            <a:r>
              <a:rPr b="1" lang="en"/>
              <a:t>New Tabs created on the website to be populated (thanks Seamus!)</a:t>
            </a:r>
            <a:endParaRPr b="1"/>
          </a:p>
          <a:p>
            <a:pPr indent="0" lvl="0" marL="0" rtl="0" algn="l">
              <a:spcBef>
                <a:spcPts val="1200"/>
              </a:spcBef>
              <a:spcAft>
                <a:spcPts val="12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DEIS Strand Structure/Roles</a:t>
            </a:r>
            <a:endParaRPr>
              <a:highlight>
                <a:srgbClr val="FF0000"/>
              </a:highlight>
            </a:endParaRPr>
          </a:p>
        </p:txBody>
      </p:sp>
      <p:sp>
        <p:nvSpPr>
          <p:cNvPr id="149" name="Google Shape;149;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Role 1 - </a:t>
            </a:r>
            <a:r>
              <a:rPr b="1" lang="en" sz="1800"/>
              <a:t>Leader &amp; Deputy Leader: </a:t>
            </a:r>
            <a:r>
              <a:rPr lang="en" sz="1800"/>
              <a:t>Takes responsibility for the strand </a:t>
            </a:r>
            <a:endParaRPr sz="1800"/>
          </a:p>
          <a:p>
            <a:pPr indent="-342900" lvl="0" marL="457200" rtl="0" algn="l">
              <a:spcBef>
                <a:spcPts val="0"/>
              </a:spcBef>
              <a:spcAft>
                <a:spcPts val="0"/>
              </a:spcAft>
              <a:buSzPts val="1800"/>
              <a:buChar char="❖"/>
            </a:pPr>
            <a:r>
              <a:rPr b="1" lang="en"/>
              <a:t>Role 2 - </a:t>
            </a:r>
            <a:r>
              <a:rPr b="1" lang="en" sz="1800"/>
              <a:t>Statistics &amp; Targets: </a:t>
            </a:r>
            <a:r>
              <a:rPr lang="en" sz="1800"/>
              <a:t>Uses gathered information to formulate SMART </a:t>
            </a:r>
            <a:r>
              <a:rPr lang="en" sz="1800"/>
              <a:t>targets</a:t>
            </a:r>
            <a:r>
              <a:rPr lang="en" sz="1800"/>
              <a:t> </a:t>
            </a:r>
            <a:endParaRPr sz="1800"/>
          </a:p>
          <a:p>
            <a:pPr indent="-342900" lvl="0" marL="457200" rtl="0" algn="l">
              <a:spcBef>
                <a:spcPts val="0"/>
              </a:spcBef>
              <a:spcAft>
                <a:spcPts val="0"/>
              </a:spcAft>
              <a:buSzPts val="1800"/>
              <a:buChar char="❖"/>
            </a:pPr>
            <a:r>
              <a:rPr b="1" lang="en"/>
              <a:t>Role 3 - </a:t>
            </a:r>
            <a:r>
              <a:rPr b="1" lang="en" sz="1800"/>
              <a:t>Initiatives:</a:t>
            </a:r>
            <a:r>
              <a:rPr b="1" lang="en" sz="1800"/>
              <a:t> </a:t>
            </a:r>
            <a:r>
              <a:rPr lang="en" sz="1800"/>
              <a:t>Sets strategies and interventions to achieve set targets  </a:t>
            </a:r>
            <a:endParaRPr sz="1800"/>
          </a:p>
          <a:p>
            <a:pPr indent="-342900" lvl="0" marL="457200" rtl="0" algn="l">
              <a:spcBef>
                <a:spcPts val="0"/>
              </a:spcBef>
              <a:spcAft>
                <a:spcPts val="0"/>
              </a:spcAft>
              <a:buSzPts val="1800"/>
              <a:buChar char="❖"/>
            </a:pPr>
            <a:r>
              <a:rPr b="1" lang="en"/>
              <a:t>Role 4 - </a:t>
            </a:r>
            <a:r>
              <a:rPr b="1" lang="en" sz="1800"/>
              <a:t>PRO: </a:t>
            </a:r>
            <a:r>
              <a:rPr lang="en" sz="1800"/>
              <a:t>Promotes any initiatives or information (noticeboards, school website, social media, etc…)</a:t>
            </a:r>
            <a:endParaRPr sz="1800"/>
          </a:p>
          <a:p>
            <a:pPr indent="-342900" lvl="0" marL="457200" rtl="0" algn="l">
              <a:spcBef>
                <a:spcPts val="0"/>
              </a:spcBef>
              <a:spcAft>
                <a:spcPts val="0"/>
              </a:spcAft>
              <a:buSzPts val="1800"/>
              <a:buChar char="❖"/>
            </a:pPr>
            <a:r>
              <a:rPr b="1" lang="en"/>
              <a:t>Role 5 - </a:t>
            </a:r>
            <a:r>
              <a:rPr b="1" lang="en" sz="1800"/>
              <a:t>Monitoring &amp; Evaluation: </a:t>
            </a:r>
            <a:r>
              <a:rPr lang="en" sz="1800"/>
              <a:t>Monitors strategies that are being implemented and evaluates their effectiveness</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9">
                                            <p:txEl>
                                              <p:pRg end="0" st="0"/>
                                            </p:txEl>
                                          </p:spTgt>
                                        </p:tgtEl>
                                        <p:attrNameLst>
                                          <p:attrName>style.visibility</p:attrName>
                                        </p:attrNameLst>
                                      </p:cBhvr>
                                      <p:to>
                                        <p:strVal val="visible"/>
                                      </p:to>
                                    </p:set>
                                    <p:anim calcmode="lin" valueType="num">
                                      <p:cBhvr additive="base">
                                        <p:cTn dur="1000"/>
                                        <p:tgtEl>
                                          <p:spTgt spid="149">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9">
                                            <p:txEl>
                                              <p:pRg end="1" st="1"/>
                                            </p:txEl>
                                          </p:spTgt>
                                        </p:tgtEl>
                                        <p:attrNameLst>
                                          <p:attrName>style.visibility</p:attrName>
                                        </p:attrNameLst>
                                      </p:cBhvr>
                                      <p:to>
                                        <p:strVal val="visible"/>
                                      </p:to>
                                    </p:set>
                                    <p:anim calcmode="lin" valueType="num">
                                      <p:cBhvr additive="base">
                                        <p:cTn dur="1000"/>
                                        <p:tgtEl>
                                          <p:spTgt spid="149">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9">
                                            <p:txEl>
                                              <p:pRg end="2" st="2"/>
                                            </p:txEl>
                                          </p:spTgt>
                                        </p:tgtEl>
                                        <p:attrNameLst>
                                          <p:attrName>style.visibility</p:attrName>
                                        </p:attrNameLst>
                                      </p:cBhvr>
                                      <p:to>
                                        <p:strVal val="visible"/>
                                      </p:to>
                                    </p:set>
                                    <p:anim calcmode="lin" valueType="num">
                                      <p:cBhvr additive="base">
                                        <p:cTn dur="1000"/>
                                        <p:tgtEl>
                                          <p:spTgt spid="149">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9">
                                            <p:txEl>
                                              <p:pRg end="3" st="3"/>
                                            </p:txEl>
                                          </p:spTgt>
                                        </p:tgtEl>
                                        <p:attrNameLst>
                                          <p:attrName>style.visibility</p:attrName>
                                        </p:attrNameLst>
                                      </p:cBhvr>
                                      <p:to>
                                        <p:strVal val="visible"/>
                                      </p:to>
                                    </p:set>
                                    <p:anim calcmode="lin" valueType="num">
                                      <p:cBhvr additive="base">
                                        <p:cTn dur="1000"/>
                                        <p:tgtEl>
                                          <p:spTgt spid="149">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9">
                                            <p:txEl>
                                              <p:pRg end="4" st="4"/>
                                            </p:txEl>
                                          </p:spTgt>
                                        </p:tgtEl>
                                        <p:attrNameLst>
                                          <p:attrName>style.visibility</p:attrName>
                                        </p:attrNameLst>
                                      </p:cBhvr>
                                      <p:to>
                                        <p:strVal val="visible"/>
                                      </p:to>
                                    </p:set>
                                    <p:anim calcmode="lin" valueType="num">
                                      <p:cBhvr additive="base">
                                        <p:cTn dur="1000"/>
                                        <p:tgtEl>
                                          <p:spTgt spid="149">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0000"/>
                </a:highlight>
              </a:rPr>
              <a:t>AGENDA FOR PLANNING TODAY.</a:t>
            </a:r>
            <a:endParaRPr>
              <a:highlight>
                <a:srgbClr val="FF0000"/>
              </a:highlight>
            </a:endParaRPr>
          </a:p>
        </p:txBody>
      </p:sp>
      <p:sp>
        <p:nvSpPr>
          <p:cNvPr id="155" name="Google Shape;155;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Strands</a:t>
            </a:r>
            <a:r>
              <a:rPr lang="en"/>
              <a:t> to work together in </a:t>
            </a:r>
            <a:r>
              <a:rPr lang="en"/>
              <a:t>their</a:t>
            </a:r>
            <a:r>
              <a:rPr lang="en"/>
              <a:t> groups.</a:t>
            </a:r>
            <a:endParaRPr/>
          </a:p>
          <a:p>
            <a:pPr indent="-342900" lvl="0" marL="457200" rtl="0" algn="l">
              <a:spcBef>
                <a:spcPts val="0"/>
              </a:spcBef>
              <a:spcAft>
                <a:spcPts val="0"/>
              </a:spcAft>
              <a:buSzPts val="1800"/>
              <a:buChar char="-"/>
            </a:pPr>
            <a:r>
              <a:rPr lang="en"/>
              <a:t>Assigning roles.</a:t>
            </a:r>
            <a:endParaRPr/>
          </a:p>
          <a:p>
            <a:pPr indent="-342900" lvl="0" marL="457200" rtl="0" algn="l">
              <a:spcBef>
                <a:spcPts val="0"/>
              </a:spcBef>
              <a:spcAft>
                <a:spcPts val="0"/>
              </a:spcAft>
              <a:buSzPts val="1800"/>
              <a:buChar char="-"/>
            </a:pPr>
            <a:r>
              <a:rPr lang="en"/>
              <a:t>Updating plan.</a:t>
            </a:r>
            <a:endParaRPr/>
          </a:p>
          <a:p>
            <a:pPr indent="-342900" lvl="0" marL="457200" rtl="0" algn="l">
              <a:spcBef>
                <a:spcPts val="0"/>
              </a:spcBef>
              <a:spcAft>
                <a:spcPts val="0"/>
              </a:spcAft>
              <a:buSzPts val="1800"/>
              <a:buChar char="-"/>
            </a:pPr>
            <a:r>
              <a:rPr lang="en"/>
              <a:t>Analysis of data. </a:t>
            </a:r>
            <a:endParaRPr/>
          </a:p>
          <a:p>
            <a:pPr indent="-342900" lvl="0" marL="457200" rtl="0" algn="l">
              <a:spcBef>
                <a:spcPts val="0"/>
              </a:spcBef>
              <a:spcAft>
                <a:spcPts val="0"/>
              </a:spcAft>
              <a:buSzPts val="1800"/>
              <a:buChar char="-"/>
            </a:pPr>
            <a:r>
              <a:rPr lang="en"/>
              <a:t>Review of targets and setting new targets for next 3 years.</a:t>
            </a:r>
            <a:endParaRPr/>
          </a:p>
          <a:p>
            <a:pPr indent="-342900" lvl="0" marL="457200" rtl="0" algn="l">
              <a:spcBef>
                <a:spcPts val="0"/>
              </a:spcBef>
              <a:spcAft>
                <a:spcPts val="0"/>
              </a:spcAft>
              <a:buSzPts val="1800"/>
              <a:buChar char="-"/>
            </a:pPr>
            <a:r>
              <a:rPr lang="en"/>
              <a:t>Review</a:t>
            </a:r>
            <a:r>
              <a:rPr lang="en"/>
              <a:t> of Actions to make them more focused on the individual strands</a:t>
            </a:r>
            <a:endParaRPr/>
          </a:p>
          <a:p>
            <a:pPr indent="-342900" lvl="0" marL="457200" rtl="0" algn="l">
              <a:spcBef>
                <a:spcPts val="0"/>
              </a:spcBef>
              <a:spcAft>
                <a:spcPts val="0"/>
              </a:spcAft>
              <a:buSzPts val="1800"/>
              <a:buChar char="-"/>
            </a:pPr>
            <a:r>
              <a:rPr lang="en"/>
              <a:t>Creating a blurb for the website on your strand with a mention of one or two key targets that you will focus on for the year.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